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563" r:id="rId3"/>
    <p:sldId id="522" r:id="rId4"/>
    <p:sldId id="565" r:id="rId5"/>
    <p:sldId id="566" r:id="rId6"/>
    <p:sldId id="567" r:id="rId7"/>
    <p:sldId id="472" r:id="rId8"/>
    <p:sldId id="518" r:id="rId9"/>
    <p:sldId id="519" r:id="rId10"/>
    <p:sldId id="521" r:id="rId11"/>
    <p:sldId id="539" r:id="rId12"/>
    <p:sldId id="556" r:id="rId13"/>
    <p:sldId id="541" r:id="rId14"/>
    <p:sldId id="557" r:id="rId15"/>
    <p:sldId id="553" r:id="rId16"/>
    <p:sldId id="559" r:id="rId17"/>
    <p:sldId id="560" r:id="rId18"/>
    <p:sldId id="561" r:id="rId19"/>
    <p:sldId id="562" r:id="rId20"/>
    <p:sldId id="554" r:id="rId21"/>
    <p:sldId id="51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33"/>
    <a:srgbClr val="EE0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2" autoAdjust="0"/>
    <p:restoredTop sz="94718" autoAdjust="0"/>
  </p:normalViewPr>
  <p:slideViewPr>
    <p:cSldViewPr>
      <p:cViewPr varScale="1">
        <p:scale>
          <a:sx n="62" d="100"/>
          <a:sy n="62" d="100"/>
        </p:scale>
        <p:origin x="95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0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5ACF2-5D2A-4C2D-A739-1628236E344F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3A2D8-9B60-46FB-9C37-06013515C6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2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0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6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33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54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86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61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1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A2D8-9B60-46FB-9C37-06013515C69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6A39D-DBC6-4580-823C-9C2431CD4D8D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C4809-11E1-48C2-BC5E-3F60107CC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9375"/>
            <a:ext cx="8077200" cy="1470025"/>
          </a:xfrm>
        </p:spPr>
        <p:txBody>
          <a:bodyPr>
            <a:noAutofit/>
          </a:bodyPr>
          <a:lstStyle/>
          <a:p>
            <a:r>
              <a:rPr lang="en-US" sz="4000" dirty="0" smtClean="0"/>
              <a:t>Using a prediction equation variable as an outcome in a regression model is dangerous!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981200"/>
          </a:xfrm>
        </p:spPr>
        <p:txBody>
          <a:bodyPr>
            <a:normAutofit/>
          </a:bodyPr>
          <a:lstStyle/>
          <a:p>
            <a:r>
              <a:rPr lang="en-US" sz="2800" b="0" dirty="0" smtClean="0"/>
              <a:t>Laurence Freedman</a:t>
            </a:r>
          </a:p>
          <a:p>
            <a:r>
              <a:rPr lang="en-US" sz="2800" b="0" dirty="0" smtClean="0"/>
              <a:t>(Sheba Medical Center Israel)</a:t>
            </a:r>
          </a:p>
          <a:p>
            <a:r>
              <a:rPr lang="en-US" sz="2800" b="0" dirty="0" smtClean="0"/>
              <a:t>Paul Gustafson, Victor </a:t>
            </a:r>
            <a:r>
              <a:rPr lang="en-US" sz="2800" b="0" dirty="0" err="1" smtClean="0"/>
              <a:t>Kipnis</a:t>
            </a:r>
            <a:r>
              <a:rPr lang="en-US" sz="2800" b="0" dirty="0" smtClean="0"/>
              <a:t>, Pamela Shaw and Daniela Sotres-Alvarez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Berkson</a:t>
            </a:r>
            <a:r>
              <a:rPr lang="en-US" dirty="0" smtClean="0">
                <a:solidFill>
                  <a:srgbClr val="FFFF00"/>
                </a:solidFill>
              </a:rPr>
              <a:t> Measurement Error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Examples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638" y="1131853"/>
            <a:ext cx="8877869" cy="5726147"/>
          </a:xfrm>
        </p:spPr>
        <p:txBody>
          <a:bodyPr>
            <a:normAutofit/>
          </a:bodyPr>
          <a:lstStyle/>
          <a:p>
            <a:pPr lvl="1" indent="-4572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err="1" smtClean="0">
                <a:ea typeface="Cambria Math" panose="02040503050406030204" pitchFamily="18" charset="0"/>
              </a:rPr>
              <a:t>Berkson’s</a:t>
            </a:r>
            <a:r>
              <a:rPr lang="en-US" sz="2800" b="0" dirty="0" smtClean="0">
                <a:ea typeface="Cambria Math" panose="02040503050406030204" pitchFamily="18" charset="0"/>
              </a:rPr>
              <a:t> example: </a:t>
            </a:r>
          </a:p>
          <a:p>
            <a:pPr marL="540000" lvl="1" algn="l">
              <a:defRPr/>
            </a:pPr>
            <a:r>
              <a:rPr lang="en-US" sz="2800" b="0" dirty="0" smtClean="0">
                <a:ea typeface="Cambria Math" panose="02040503050406030204" pitchFamily="18" charset="0"/>
              </a:rPr>
              <a:t>Volume of preparation pipetted into a test tube in a laboratory experiment</a:t>
            </a:r>
          </a:p>
          <a:p>
            <a:pPr lvl="1" indent="-4572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smtClean="0">
                <a:ea typeface="Cambria Math" panose="02040503050406030204" pitchFamily="18" charset="0"/>
              </a:rPr>
              <a:t>Exposure level in occupational medicine studies: </a:t>
            </a:r>
            <a:r>
              <a:rPr lang="en-US" sz="2800" b="0" dirty="0" smtClean="0">
                <a:solidFill>
                  <a:schemeClr val="tx1"/>
                </a:solidFill>
                <a:ea typeface="Cambria Math" panose="02040503050406030204" pitchFamily="18" charset="0"/>
              </a:rPr>
              <a:t>groups of individuals classified according to average exposure </a:t>
            </a:r>
          </a:p>
          <a:p>
            <a:pPr lvl="1" indent="-4572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smtClean="0">
                <a:solidFill>
                  <a:srgbClr val="FFFF00"/>
                </a:solidFill>
                <a:ea typeface="Cambria Math" panose="02040503050406030204" pitchFamily="18" charset="0"/>
              </a:rPr>
              <a:t>Values obtained from a prediction equation:</a:t>
            </a:r>
            <a:r>
              <a:rPr lang="en-US" sz="2800" b="0" dirty="0" smtClean="0">
                <a:ea typeface="Cambria Math" panose="02040503050406030204" pitchFamily="18" charset="0"/>
              </a:rPr>
              <a:t> </a:t>
            </a:r>
          </a:p>
          <a:p>
            <a:pPr lvl="1" indent="-457200" algn="l">
              <a:defRPr/>
            </a:pPr>
            <a:r>
              <a:rPr lang="en-US" sz="2800" b="0" dirty="0">
                <a:ea typeface="Cambria Math" panose="02040503050406030204" pitchFamily="18" charset="0"/>
              </a:rPr>
              <a:t> </a:t>
            </a:r>
            <a:r>
              <a:rPr lang="en-US" sz="2800" b="0" dirty="0" smtClean="0">
                <a:ea typeface="Cambria Math" panose="02040503050406030204" pitchFamily="18" charset="0"/>
              </a:rPr>
              <a:t>   </a:t>
            </a:r>
            <a:r>
              <a:rPr lang="en-US" sz="2800" b="0" dirty="0" smtClean="0">
                <a:solidFill>
                  <a:schemeClr val="tx1"/>
                </a:solidFill>
                <a:ea typeface="Cambria Math" panose="02040503050406030204" pitchFamily="18" charset="0"/>
              </a:rPr>
              <a:t>e.g. Schofield’s equation for </a:t>
            </a:r>
            <a:r>
              <a:rPr lang="en-US" sz="2800" b="0" dirty="0" smtClean="0">
                <a:solidFill>
                  <a:schemeClr val="tx1"/>
                </a:solidFill>
                <a:ea typeface="Cambria Math" panose="02040503050406030204" pitchFamily="18" charset="0"/>
              </a:rPr>
              <a:t>BMR</a:t>
            </a:r>
            <a:endParaRPr lang="en-US" sz="2800" b="0" dirty="0" smtClean="0">
              <a:solidFill>
                <a:schemeClr val="tx1"/>
              </a:solidFill>
              <a:ea typeface="Cambria Math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3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75260"/>
            <a:ext cx="8686800" cy="119634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Regression models using </a:t>
            </a:r>
            <a:r>
              <a:rPr lang="en-US" dirty="0" smtClean="0">
                <a:solidFill>
                  <a:srgbClr val="FFFF00"/>
                </a:solidFill>
              </a:rPr>
              <a:t>outcome variables </a:t>
            </a:r>
            <a:r>
              <a:rPr lang="en-US" dirty="0" smtClean="0">
                <a:solidFill>
                  <a:srgbClr val="FFFF00"/>
                </a:solidFill>
              </a:rPr>
              <a:t>measured with error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928" y="142494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22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Y* = </a:t>
            </a:r>
            <a:r>
              <a:rPr lang="en-US" sz="3600" dirty="0">
                <a:solidFill>
                  <a:srgbClr val="FFFF00"/>
                </a:solidFill>
                <a:latin typeface="Symbol" panose="05050102010706020507" pitchFamily="18" charset="2"/>
              </a:rPr>
              <a:t>b</a:t>
            </a:r>
            <a:r>
              <a:rPr lang="en-US" sz="3600" baseline="-25000" dirty="0">
                <a:solidFill>
                  <a:srgbClr val="FFFF00"/>
                </a:solidFill>
              </a:rPr>
              <a:t>0</a:t>
            </a:r>
            <a:r>
              <a:rPr lang="en-US" sz="3600" dirty="0">
                <a:solidFill>
                  <a:srgbClr val="FFFF00"/>
                </a:solidFill>
              </a:rPr>
              <a:t> + </a:t>
            </a:r>
            <a:r>
              <a:rPr lang="en-US" sz="3600" dirty="0" err="1">
                <a:solidFill>
                  <a:srgbClr val="FFFF00"/>
                </a:solidFill>
                <a:latin typeface="Symbol" panose="05050102010706020507" pitchFamily="18" charset="2"/>
              </a:rPr>
              <a:t>b</a:t>
            </a:r>
            <a:r>
              <a:rPr lang="en-US" sz="3600" baseline="-25000" dirty="0" err="1">
                <a:solidFill>
                  <a:srgbClr val="FFFF00"/>
                </a:solidFill>
              </a:rPr>
              <a:t>X</a:t>
            </a:r>
            <a:r>
              <a:rPr lang="en-US" sz="3600" dirty="0">
                <a:solidFill>
                  <a:srgbClr val="FFFF00"/>
                </a:solidFill>
              </a:rPr>
              <a:t> X </a:t>
            </a:r>
            <a:r>
              <a:rPr lang="en-US" sz="3600" dirty="0" smtClean="0">
                <a:solidFill>
                  <a:srgbClr val="FFFF00"/>
                </a:solidFill>
              </a:rPr>
              <a:t>+ </a:t>
            </a:r>
            <a:r>
              <a:rPr lang="en-US" sz="3600" dirty="0" smtClean="0">
                <a:solidFill>
                  <a:srgbClr val="FFFF00"/>
                </a:solidFill>
                <a:latin typeface="Symbol" panose="05050102010706020507" pitchFamily="18" charset="2"/>
              </a:rPr>
              <a:t>e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measurement errors non-differential?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 the case where Y is measured with error, this means: 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Y*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are independent conditional on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9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Impact on Estimates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Under the assumption of non-differential error, the impacts of classical and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Berkson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errors on these estimates are opposite!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4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0"/>
            <a:ext cx="86868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Impact on Estimates of Regression Coefficients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382" y="411481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69602"/>
              </p:ext>
            </p:extLst>
          </p:nvPr>
        </p:nvGraphicFramePr>
        <p:xfrm>
          <a:off x="386554" y="1828800"/>
          <a:ext cx="4203963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38" name="Graph Sheet" r:id="rId4" imgW="3564000" imgH="2520000" progId="SPLUSGraphSheetFileType">
                  <p:embed/>
                </p:oleObj>
              </mc:Choice>
              <mc:Fallback>
                <p:oleObj name="Graph Sheet" r:id="rId4" imgW="3564000" imgH="2520000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6554" y="1828800"/>
                        <a:ext cx="4203963" cy="2971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1066800"/>
            <a:ext cx="369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Classical Error in outcome Y</a:t>
            </a:r>
            <a:endParaRPr lang="en-US" sz="24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033459"/>
              </p:ext>
            </p:extLst>
          </p:nvPr>
        </p:nvGraphicFramePr>
        <p:xfrm>
          <a:off x="4800600" y="1828800"/>
          <a:ext cx="4203963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39" name="Graph Sheet" r:id="rId6" imgW="3564000" imgH="2520000" progId="SPLUSGraphSheetFileType">
                  <p:embed/>
                </p:oleObj>
              </mc:Choice>
              <mc:Fallback>
                <p:oleObj name="Graph Sheet" r:id="rId6" imgW="3564000" imgH="2520000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00600" y="1828800"/>
                        <a:ext cx="4203963" cy="2971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29200" y="1066800"/>
            <a:ext cx="3667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Berkson</a:t>
            </a:r>
            <a:r>
              <a:rPr lang="en-US" sz="2400" b="1" dirty="0" smtClean="0"/>
              <a:t> Error in outcome 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1729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How to adjust for </a:t>
            </a:r>
            <a:r>
              <a:rPr lang="en-US" dirty="0" err="1" smtClean="0">
                <a:solidFill>
                  <a:srgbClr val="FFFF00"/>
                </a:solidFill>
              </a:rPr>
              <a:t>Berkson</a:t>
            </a:r>
            <a:r>
              <a:rPr lang="en-US" dirty="0" smtClean="0">
                <a:solidFill>
                  <a:srgbClr val="FFFF00"/>
                </a:solidFill>
              </a:rPr>
              <a:t> error in </a:t>
            </a:r>
            <a:r>
              <a:rPr lang="en-US" dirty="0">
                <a:solidFill>
                  <a:srgbClr val="FFFF00"/>
                </a:solidFill>
              </a:rPr>
              <a:t>Y</a:t>
            </a:r>
            <a:r>
              <a:rPr lang="en-US" dirty="0" smtClean="0">
                <a:solidFill>
                  <a:srgbClr val="FFFF00"/>
                </a:solidFill>
              </a:rPr>
              <a:t>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9400" y="1128891"/>
            <a:ext cx="8559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Buonaccorsi’s</a:t>
            </a:r>
            <a:r>
              <a:rPr lang="en-US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Method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Invert the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Berkson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measurement error model Y=Y*+e to: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Y* = </a:t>
            </a:r>
            <a:r>
              <a:rPr lang="en-US" sz="320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sz="3200" baseline="-25000" dirty="0" smtClean="0">
                <a:latin typeface="Symbol" panose="05050102010706020507" pitchFamily="18" charset="2"/>
                <a:cs typeface="Arial" panose="020B0604020202020204" pitchFamily="34" charset="0"/>
              </a:rPr>
              <a:t>0</a:t>
            </a:r>
            <a:r>
              <a:rPr lang="en-US" sz="3200" dirty="0" smtClean="0">
                <a:latin typeface="Symbol" panose="05050102010706020507" pitchFamily="18" charset="2"/>
                <a:cs typeface="Arial" panose="020B0604020202020204" pitchFamily="34" charset="0"/>
              </a:rPr>
              <a:t> + a</a:t>
            </a:r>
            <a:r>
              <a:rPr lang="en-US" sz="3200" baseline="-25000" dirty="0" smtClean="0">
                <a:latin typeface="Symbol" panose="05050102010706020507" pitchFamily="18" charset="2"/>
                <a:cs typeface="Arial" panose="020B0604020202020204" pitchFamily="34" charset="0"/>
              </a:rPr>
              <a:t>1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 + e*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(Y*-</a:t>
            </a:r>
            <a:r>
              <a:rPr lang="en-US" sz="3200" dirty="0">
                <a:latin typeface="Symbol" panose="05050102010706020507" pitchFamily="18" charset="2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sz="3200" baseline="-25000" dirty="0" smtClean="0">
                <a:latin typeface="Symbol" panose="05050102010706020507" pitchFamily="18" charset="2"/>
                <a:cs typeface="Arial" panose="020B0604020202020204" pitchFamily="34" charset="0"/>
              </a:rPr>
              <a:t>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)/</a:t>
            </a:r>
            <a:r>
              <a:rPr lang="en-US" sz="320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sz="3200" baseline="-25000" dirty="0" smtClean="0">
                <a:latin typeface="Symbol" panose="05050102010706020507" pitchFamily="18" charset="2"/>
                <a:cs typeface="Arial" panose="020B0604020202020204" pitchFamily="34" charset="0"/>
              </a:rPr>
              <a:t>1</a:t>
            </a:r>
            <a:r>
              <a:rPr lang="en-US" sz="3200" dirty="0" smtClean="0">
                <a:latin typeface="Symbol" panose="05050102010706020507" pitchFamily="18" charset="2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Substitute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 Y in regression of Y on X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BUT: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Buonaccorsi’s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method works only if the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Berkson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error in Y is non-differential with respect to X. </a:t>
            </a:r>
          </a:p>
        </p:txBody>
      </p:sp>
    </p:spTree>
    <p:extLst>
      <p:ext uri="{BB962C8B-B14F-4D97-AF65-F5344CB8AC3E}">
        <p14:creationId xmlns:p14="http://schemas.microsoft.com/office/powerpoint/2010/main" val="324678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" y="6096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Example from Hispanic Community Health Study (HCHS): </a:t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Does sodium intake vary with acculturation (English preference)?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151" y="20574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7575" y="1752600"/>
            <a:ext cx="85412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HCHS main cohort: n = 16,415</a:t>
            </a:r>
          </a:p>
          <a:p>
            <a:pPr marL="0"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male: 40%</a:t>
            </a:r>
          </a:p>
          <a:p>
            <a:pPr marL="0"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age: mean 43y; range: 18-74y</a:t>
            </a:r>
          </a:p>
          <a:p>
            <a:pPr marL="0"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hour recall for sodium intake</a:t>
            </a:r>
          </a:p>
          <a:p>
            <a:pPr marL="0"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SOLNAS: Validation sub-study: n = 477</a:t>
            </a:r>
          </a:p>
          <a:p>
            <a:pPr marL="0"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Biomarker 24 hour urinary sodium (M)</a:t>
            </a:r>
          </a:p>
        </p:txBody>
      </p:sp>
    </p:spTree>
    <p:extLst>
      <p:ext uri="{BB962C8B-B14F-4D97-AF65-F5344CB8AC3E}">
        <p14:creationId xmlns:p14="http://schemas.microsoft.com/office/powerpoint/2010/main" val="17751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" y="3048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/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Does sodium intake vary with acculturation (English preference)?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151" y="15240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0451" y="1676400"/>
            <a:ext cx="8801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Calibration (prediction) equation obtained from</a:t>
            </a: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regression of ln (M) on</a:t>
            </a: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log 24h recall sodium (24HRNa), age, BMI, gender </a:t>
            </a:r>
          </a:p>
          <a:p>
            <a:pPr marL="0" lvl="1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ln(M) = 7.268 + 0.136 ln(24HRNa) + 0.001 age +                                  		0.017 BMI </a:t>
            </a:r>
            <a:r>
              <a:rPr lang="en-I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0.274 I(Female)</a:t>
            </a:r>
          </a:p>
          <a:p>
            <a:pPr marL="0" lvl="1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equation is the Y* measure of 24h sodium intake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error is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error</a:t>
            </a:r>
          </a:p>
        </p:txBody>
      </p:sp>
    </p:spTree>
    <p:extLst>
      <p:ext uri="{BB962C8B-B14F-4D97-AF65-F5344CB8AC3E}">
        <p14:creationId xmlns:p14="http://schemas.microsoft.com/office/powerpoint/2010/main" val="62112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" y="3048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/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Three ways of regressing sodium intake on acculturation (English preference)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151" y="15240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0451" y="1676400"/>
            <a:ext cx="88011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Regress Y* on acculturation (biased)</a:t>
            </a:r>
          </a:p>
          <a:p>
            <a:pPr marL="514350" lvl="1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Buonaccorsi’s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correction (unbiased if error is non-differential)</a:t>
            </a:r>
          </a:p>
          <a:p>
            <a:pPr marL="514350" lvl="1" indent="-514350"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Regress ln(24Na) on acculturation (unbiased)</a:t>
            </a:r>
          </a:p>
          <a:p>
            <a:pPr marL="514350" lvl="1" indent="-514350"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Method 3 is usually not available </a:t>
            </a:r>
            <a:r>
              <a:rPr lang="en-I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but here the SOLNAS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substudy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makes it possible. </a:t>
            </a:r>
          </a:p>
          <a:p>
            <a:pPr marL="0"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Methods 1 and 2 can be done in full HCHS or SOLNAS</a:t>
            </a:r>
          </a:p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Method 3 can be done only in SOLNAS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" y="3048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Results</a:t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Regression coefficient and SE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346" y="120904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865375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03643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413765"/>
              </p:ext>
            </p:extLst>
          </p:nvPr>
        </p:nvGraphicFramePr>
        <p:xfrm>
          <a:off x="533399" y="1397000"/>
          <a:ext cx="8001001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646">
                  <a:extLst>
                    <a:ext uri="{9D8B030D-6E8A-4147-A177-3AD203B41FA5}">
                      <a16:colId xmlns:a16="http://schemas.microsoft.com/office/drawing/2014/main" val="3267280646"/>
                    </a:ext>
                  </a:extLst>
                </a:gridCol>
                <a:gridCol w="1779792">
                  <a:extLst>
                    <a:ext uri="{9D8B030D-6E8A-4147-A177-3AD203B41FA5}">
                      <a16:colId xmlns:a16="http://schemas.microsoft.com/office/drawing/2014/main" val="2145363257"/>
                    </a:ext>
                  </a:extLst>
                </a:gridCol>
                <a:gridCol w="2500313">
                  <a:extLst>
                    <a:ext uri="{9D8B030D-6E8A-4147-A177-3AD203B41FA5}">
                      <a16:colId xmlns:a16="http://schemas.microsoft.com/office/drawing/2014/main" val="2077866540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895935573"/>
                    </a:ext>
                  </a:extLst>
                </a:gridCol>
              </a:tblGrid>
              <a:tr h="7281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Method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Buonaccorsi Adjustment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Unbiased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6595"/>
                  </a:ext>
                </a:extLst>
              </a:tr>
              <a:tr h="7281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SOLNAS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0.064</a:t>
                      </a:r>
                    </a:p>
                    <a:p>
                      <a:pPr algn="ctr"/>
                      <a:r>
                        <a:rPr lang="en-US" sz="2400" dirty="0" smtClean="0"/>
                        <a:t>(0.026)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0.166</a:t>
                      </a:r>
                    </a:p>
                    <a:p>
                      <a:pPr algn="ctr"/>
                      <a:r>
                        <a:rPr lang="en-US" sz="2400" dirty="0" smtClean="0"/>
                        <a:t>(0.085)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-0.056</a:t>
                      </a:r>
                    </a:p>
                    <a:p>
                      <a:pPr algn="ctr"/>
                      <a:r>
                        <a:rPr lang="en-US" sz="2400" dirty="0" smtClean="0"/>
                        <a:t>(0.056)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6271108"/>
                  </a:ext>
                </a:extLst>
              </a:tr>
              <a:tr h="7281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HCHS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0.029</a:t>
                      </a:r>
                    </a:p>
                    <a:p>
                      <a:pPr algn="ctr"/>
                      <a:r>
                        <a:rPr lang="en-US" sz="2400" dirty="0" smtClean="0"/>
                        <a:t>(0.017)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0.075</a:t>
                      </a:r>
                    </a:p>
                    <a:p>
                      <a:pPr algn="ctr"/>
                      <a:r>
                        <a:rPr lang="en-US" sz="2400" dirty="0" smtClean="0"/>
                        <a:t>(0.051)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-----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31957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0291" y="4648200"/>
            <a:ext cx="85034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Y* method appears biased as expected, and Buonaccorsi </a:t>
            </a:r>
          </a:p>
          <a:p>
            <a:r>
              <a:rPr lang="en-US" sz="2800" dirty="0" smtClean="0"/>
              <a:t>adjustment appears to increase the bias!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1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" y="3048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Why the Buonaccorsi adjustment failed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346" y="120904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2142" y="1676400"/>
            <a:ext cx="869866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Buonaccorsi method requires non-differential error. </a:t>
            </a:r>
          </a:p>
          <a:p>
            <a:r>
              <a:rPr lang="en-US" sz="2800" dirty="0" smtClean="0"/>
              <a:t>In our case, we can check whether non-differential error </a:t>
            </a:r>
          </a:p>
          <a:p>
            <a:r>
              <a:rPr lang="en-US" sz="2800" dirty="0" smtClean="0"/>
              <a:t>occurs. </a:t>
            </a:r>
          </a:p>
          <a:p>
            <a:r>
              <a:rPr lang="en-US" sz="2800" dirty="0" smtClean="0"/>
              <a:t>Check whether Y* is independent of X (English preference)</a:t>
            </a:r>
          </a:p>
          <a:p>
            <a:r>
              <a:rPr lang="en-US" sz="2800" dirty="0"/>
              <a:t>c</a:t>
            </a:r>
            <a:r>
              <a:rPr lang="en-US" sz="2800" dirty="0" smtClean="0"/>
              <a:t>onditional on Y (true sodium intake). </a:t>
            </a:r>
          </a:p>
          <a:p>
            <a:r>
              <a:rPr lang="en-US" sz="2800" dirty="0" smtClean="0"/>
              <a:t>To do this regress Y* on X and Y and examine regression </a:t>
            </a:r>
          </a:p>
          <a:p>
            <a:r>
              <a:rPr lang="en-US" sz="2800" dirty="0" smtClean="0"/>
              <a:t>coefficient of X. </a:t>
            </a:r>
          </a:p>
          <a:p>
            <a:r>
              <a:rPr lang="en-US" sz="2800" dirty="0" smtClean="0"/>
              <a:t>Result: Coefficient = 0.235; 95%CI = (0.095, 0.711)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2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1470025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Prediction Equations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" y="1905000"/>
            <a:ext cx="7886700" cy="4191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0" dirty="0" smtClean="0"/>
              <a:t>Some measurements that are of epidemiological importance are difficult to obtain directly:</a:t>
            </a:r>
          </a:p>
          <a:p>
            <a:pPr algn="l"/>
            <a:endParaRPr lang="en-US" sz="28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Expensive (Resting Energy Expenditure)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Burdensome (24 hour urinary sodium)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Impossible (Usual energy intake)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0" dirty="0"/>
          </a:p>
          <a:p>
            <a:pPr algn="l"/>
            <a:r>
              <a:rPr lang="en-US" sz="2800" b="0" dirty="0" smtClean="0"/>
              <a:t>Epidemiologists sometimes use prediction equations to measure them indirectly</a:t>
            </a:r>
          </a:p>
        </p:txBody>
      </p:sp>
    </p:spTree>
    <p:extLst>
      <p:ext uri="{BB962C8B-B14F-4D97-AF65-F5344CB8AC3E}">
        <p14:creationId xmlns:p14="http://schemas.microsoft.com/office/powerpoint/2010/main" val="140714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Other examples of differential error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2607" y="1364010"/>
            <a:ext cx="84557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similar examples investigating the same question for potassium, protein and total energy intakes in HCHS, we found differential error with respect to acculturation for potassium and protein.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401016"/>
              </p:ext>
            </p:extLst>
          </p:nvPr>
        </p:nvGraphicFramePr>
        <p:xfrm>
          <a:off x="692641" y="3505200"/>
          <a:ext cx="779738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9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3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Intake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Regression</a:t>
                      </a:r>
                      <a:r>
                        <a:rPr lang="en-US" sz="2800" baseline="0" dirty="0" smtClean="0"/>
                        <a:t> coefficient for English preference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95% CI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Potassium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0.125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(0.016, 0.531)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Protein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0.101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(0.043,</a:t>
                      </a:r>
                      <a:r>
                        <a:rPr lang="en-US" sz="2800" baseline="0" dirty="0" smtClean="0"/>
                        <a:t> 0.174)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Total energy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0.038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(-0.007,</a:t>
                      </a:r>
                      <a:r>
                        <a:rPr lang="en-US" sz="2800" baseline="0" dirty="0" smtClean="0"/>
                        <a:t> 0.083)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7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31519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Summary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99" y="883919"/>
            <a:ext cx="8686801" cy="182881"/>
          </a:xfrm>
        </p:spPr>
        <p:txBody>
          <a:bodyPr>
            <a:normAutofit fontScale="25000" lnSpcReduction="20000"/>
          </a:bodyPr>
          <a:lstStyle/>
          <a:p>
            <a:pPr algn="l">
              <a:defRPr/>
            </a:pPr>
            <a:endParaRPr lang="en-US" sz="2800" b="0" dirty="0" smtClean="0">
              <a:latin typeface="Tahoma" pitchFamily="34" charset="0"/>
              <a:cs typeface="Tahoma" pitchFamily="34" charset="0"/>
            </a:endParaRPr>
          </a:p>
          <a:p>
            <a:pPr algn="l">
              <a:defRPr/>
            </a:pPr>
            <a:endParaRPr lang="en-US" sz="2800" b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069" y="792139"/>
            <a:ext cx="8915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2063" y="950530"/>
            <a:ext cx="8458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With the increasing use of prediction and calibration equations in medicine the type of analysis described here will be increasingly encountered</a:t>
            </a:r>
          </a:p>
          <a:p>
            <a:endParaRPr lang="en-US" sz="3200" dirty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However, such analyses are likely to provide biased estimates of association and should be treated with caution</a:t>
            </a:r>
          </a:p>
          <a:p>
            <a:endParaRPr lang="en-US" sz="3200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Awareness of the effects of </a:t>
            </a:r>
            <a:r>
              <a:rPr lang="en-US" sz="3200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Berkson</a:t>
            </a:r>
            <a:r>
              <a:rPr lang="en-US" sz="32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error and methods to adjust for it need more attention</a:t>
            </a:r>
            <a:endParaRPr lang="en-US" sz="3200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Schofield’s equation for BMR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634" y="1600200"/>
            <a:ext cx="5867400" cy="464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95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1"/>
            <a:ext cx="8077200" cy="1066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Other Examples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371600"/>
            <a:ext cx="8286750" cy="47244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Body composition (Haber et al)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Usual dietary intakes using dietary self-reports, age, gender, BMI, </a:t>
            </a:r>
            <a:r>
              <a:rPr lang="en-US" sz="2800" b="0" dirty="0"/>
              <a:t>e</a:t>
            </a:r>
            <a:r>
              <a:rPr lang="en-US" sz="2800" b="0" dirty="0" smtClean="0"/>
              <a:t>tc.</a:t>
            </a:r>
          </a:p>
          <a:p>
            <a:pPr algn="l"/>
            <a:r>
              <a:rPr lang="en-US" sz="2800" b="0" dirty="0"/>
              <a:t> </a:t>
            </a:r>
            <a:r>
              <a:rPr lang="en-US" sz="2800" b="0" dirty="0" smtClean="0"/>
              <a:t>    Dietary intakes that have recovery biomarkers:</a:t>
            </a:r>
          </a:p>
          <a:p>
            <a:pPr algn="l"/>
            <a:r>
              <a:rPr lang="en-US" sz="2800" b="0" dirty="0"/>
              <a:t> </a:t>
            </a:r>
            <a:r>
              <a:rPr lang="en-US" sz="2800" b="0" dirty="0" smtClean="0"/>
              <a:t>    Total </a:t>
            </a:r>
            <a:r>
              <a:rPr lang="en-US" sz="2800" b="0" dirty="0"/>
              <a:t>energy, protein, potassium, and </a:t>
            </a:r>
            <a:r>
              <a:rPr lang="en-US" sz="2800" b="0" dirty="0" smtClean="0"/>
              <a:t>sodium</a:t>
            </a:r>
          </a:p>
          <a:p>
            <a:pPr algn="l"/>
            <a:r>
              <a:rPr lang="en-US" sz="2800" b="0" dirty="0"/>
              <a:t> </a:t>
            </a:r>
            <a:r>
              <a:rPr lang="en-US" sz="2800" b="0" dirty="0" smtClean="0"/>
              <a:t>    (Sotres-Alvarez et al) </a:t>
            </a:r>
          </a:p>
        </p:txBody>
      </p:sp>
    </p:spTree>
    <p:extLst>
      <p:ext uri="{BB962C8B-B14F-4D97-AF65-F5344CB8AC3E}">
        <p14:creationId xmlns:p14="http://schemas.microsoft.com/office/powerpoint/2010/main" val="22761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1"/>
            <a:ext cx="8077200" cy="1066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Questions that could arise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371600"/>
            <a:ext cx="7886700" cy="33528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Does body composition vary and if so by how much between various subpopulations?</a:t>
            </a:r>
          </a:p>
          <a:p>
            <a:pPr algn="l"/>
            <a:endParaRPr lang="en-US" sz="2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Does usual dietary intake of sodium or potassium vary and if so by how much between various subpopulations? </a:t>
            </a:r>
          </a:p>
        </p:txBody>
      </p:sp>
    </p:spTree>
    <p:extLst>
      <p:ext uri="{BB962C8B-B14F-4D97-AF65-F5344CB8AC3E}">
        <p14:creationId xmlns:p14="http://schemas.microsoft.com/office/powerpoint/2010/main" val="150552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1"/>
            <a:ext cx="8077200" cy="1066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Natural approach to addressing such questions inexpensively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676400"/>
            <a:ext cx="7886700" cy="46482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Y = usual intake of sodium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Y* = predicted usual intake of sodium derived from a prediction equation developed in another study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X = subpopulation variable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 smtClean="0"/>
              <a:t>(Z = confounders)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0" dirty="0"/>
          </a:p>
          <a:p>
            <a:pPr algn="l"/>
            <a:r>
              <a:rPr lang="en-US" sz="2800" b="0" dirty="0" smtClean="0"/>
              <a:t>Run a regression:</a:t>
            </a:r>
          </a:p>
          <a:p>
            <a:pPr algn="l"/>
            <a:r>
              <a:rPr lang="en-US" sz="2800" b="0" dirty="0"/>
              <a:t> </a:t>
            </a:r>
            <a:r>
              <a:rPr lang="en-US" sz="2800" b="0" dirty="0" smtClean="0"/>
              <a:t>   </a:t>
            </a:r>
            <a:r>
              <a:rPr lang="en-US" sz="3200" b="0" dirty="0" smtClean="0">
                <a:solidFill>
                  <a:srgbClr val="FFFF00"/>
                </a:solidFill>
              </a:rPr>
              <a:t>Y* = </a:t>
            </a:r>
            <a:r>
              <a:rPr lang="en-US" sz="3200" b="0" dirty="0" smtClean="0">
                <a:solidFill>
                  <a:srgbClr val="FFFF00"/>
                </a:solidFill>
                <a:latin typeface="Symbol" panose="05050102010706020507" pitchFamily="18" charset="2"/>
              </a:rPr>
              <a:t>b</a:t>
            </a:r>
            <a:r>
              <a:rPr lang="en-US" sz="3200" b="0" baseline="-25000" dirty="0" smtClean="0">
                <a:solidFill>
                  <a:srgbClr val="FFFF00"/>
                </a:solidFill>
              </a:rPr>
              <a:t>0</a:t>
            </a:r>
            <a:r>
              <a:rPr lang="en-US" sz="3200" b="0" dirty="0" smtClean="0">
                <a:solidFill>
                  <a:srgbClr val="FFFF00"/>
                </a:solidFill>
              </a:rPr>
              <a:t> + </a:t>
            </a:r>
            <a:r>
              <a:rPr lang="en-US" sz="3200" b="0" dirty="0" err="1" smtClean="0">
                <a:solidFill>
                  <a:srgbClr val="FFFF00"/>
                </a:solidFill>
                <a:latin typeface="Symbol" panose="05050102010706020507" pitchFamily="18" charset="2"/>
              </a:rPr>
              <a:t>b</a:t>
            </a:r>
            <a:r>
              <a:rPr lang="en-US" sz="3200" b="0" baseline="-25000" dirty="0" err="1" smtClean="0">
                <a:solidFill>
                  <a:srgbClr val="FFFF00"/>
                </a:solidFill>
              </a:rPr>
              <a:t>X</a:t>
            </a:r>
            <a:r>
              <a:rPr lang="en-US" sz="3200" b="0" dirty="0" smtClean="0">
                <a:solidFill>
                  <a:srgbClr val="FFFF00"/>
                </a:solidFill>
              </a:rPr>
              <a:t> X + (</a:t>
            </a:r>
            <a:r>
              <a:rPr lang="en-US" sz="3200" b="0" dirty="0" err="1" smtClean="0">
                <a:solidFill>
                  <a:srgbClr val="FFFF00"/>
                </a:solidFill>
                <a:latin typeface="Symbol" panose="05050102010706020507" pitchFamily="18" charset="2"/>
              </a:rPr>
              <a:t>b</a:t>
            </a:r>
            <a:r>
              <a:rPr lang="en-US" sz="3200" b="0" baseline="-25000" dirty="0" err="1" smtClean="0">
                <a:solidFill>
                  <a:srgbClr val="FFFF00"/>
                </a:solidFill>
              </a:rPr>
              <a:t>Z</a:t>
            </a:r>
            <a:r>
              <a:rPr lang="en-US" sz="3200" b="0" dirty="0" smtClean="0">
                <a:solidFill>
                  <a:srgbClr val="FFFF00"/>
                </a:solidFill>
              </a:rPr>
              <a:t> Z) + </a:t>
            </a:r>
            <a:r>
              <a:rPr lang="en-US" sz="3200" b="0" dirty="0" smtClean="0">
                <a:solidFill>
                  <a:srgbClr val="FFFF00"/>
                </a:solidFill>
                <a:latin typeface="Symbol" panose="05050102010706020507" pitchFamily="18" charset="2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57365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Classical Measurement Error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Definition</a:t>
            </a:r>
            <a:endParaRPr lang="en-US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20638" y="1131853"/>
                <a:ext cx="8877869" cy="5726147"/>
              </a:xfrm>
            </p:spPr>
            <p:txBody>
              <a:bodyPr>
                <a:normAutofit/>
              </a:bodyPr>
              <a:lstStyle/>
              <a:p>
                <a:pPr marL="0" lvl="1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/>
                        </a:rPr>
                        <m:t>𝑌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𝑒</m:t>
                      </m:r>
                    </m:oMath>
                  </m:oMathPara>
                </a14:m>
                <a:endParaRPr lang="en-US" sz="3600" b="0" dirty="0" smtClean="0"/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measurement that has error</a:t>
                </a:r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true (unknown) value</a:t>
                </a:r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(additive) error in measurement </a:t>
                </a: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</a:t>
                </a:r>
              </a:p>
              <a:p>
                <a:pPr marL="0" lvl="1">
                  <a:defRPr/>
                </a:pPr>
                <a:endParaRPr lang="en-US" sz="2800" b="0" dirty="0" smtClean="0"/>
              </a:p>
              <a:p>
                <a:pPr marL="0" lvl="1" algn="l">
                  <a:defRPr/>
                </a:pP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has mean zero (</a:t>
                </a: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 is unbiased)</a:t>
                </a:r>
              </a:p>
              <a:p>
                <a:pPr marL="0" lvl="1" algn="l">
                  <a:defRPr/>
                </a:pP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independent of </a:t>
                </a: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</a:t>
                </a:r>
                <a:endParaRPr lang="en-US" sz="3600" b="0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20638" y="1131853"/>
                <a:ext cx="8877869" cy="5726147"/>
              </a:xfrm>
              <a:blipFill>
                <a:blip r:embed="rId3"/>
                <a:stretch>
                  <a:fillRect l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2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Classical Measurement Error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Examples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257" y="1371600"/>
            <a:ext cx="8844478" cy="3886200"/>
          </a:xfrm>
        </p:spPr>
        <p:txBody>
          <a:bodyPr>
            <a:normAutofit/>
          </a:bodyPr>
          <a:lstStyle/>
          <a:p>
            <a:pPr marL="571500" lvl="1" indent="-5715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smtClean="0">
                <a:ea typeface="Cambria Math" panose="02040503050406030204" pitchFamily="18" charset="0"/>
              </a:rPr>
              <a:t>Average short term blood pressure</a:t>
            </a:r>
          </a:p>
          <a:p>
            <a:pPr marL="571500" lvl="1" indent="-5715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smtClean="0">
                <a:ea typeface="Cambria Math" panose="02040503050406030204" pitchFamily="18" charset="0"/>
              </a:rPr>
              <a:t>Average short term serum cholesterol</a:t>
            </a:r>
          </a:p>
          <a:p>
            <a:pPr marL="572400" lvl="1" indent="-572400" algn="l">
              <a:buFont typeface="Wingdings" panose="05000000000000000000" pitchFamily="2" charset="2"/>
              <a:buChar char="§"/>
              <a:defRPr/>
            </a:pPr>
            <a:r>
              <a:rPr lang="en-US" sz="2800" b="0" dirty="0" smtClean="0"/>
              <a:t>Recovery biomarkers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5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934" y="152400"/>
            <a:ext cx="8686800" cy="762000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Berkson</a:t>
            </a:r>
            <a:r>
              <a:rPr lang="en-US" dirty="0" smtClean="0">
                <a:solidFill>
                  <a:srgbClr val="FFFF00"/>
                </a:solidFill>
              </a:rPr>
              <a:t> Measurement Error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Definition</a:t>
            </a:r>
            <a:endParaRPr lang="en-US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20638" y="1131853"/>
                <a:ext cx="8877869" cy="5726147"/>
              </a:xfrm>
            </p:spPr>
            <p:txBody>
              <a:bodyPr>
                <a:normAutofit/>
              </a:bodyPr>
              <a:lstStyle/>
              <a:p>
                <a:pPr marL="0" lvl="1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/>
                        </a:rPr>
                        <m:t>𝑌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𝑌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𝑒</m:t>
                      </m:r>
                    </m:oMath>
                  </m:oMathPara>
                </a14:m>
                <a:endParaRPr lang="en-US" sz="3600" b="0" dirty="0" smtClean="0"/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measurement that has error</a:t>
                </a:r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true (unknown) value</a:t>
                </a:r>
              </a:p>
              <a:p>
                <a:pPr marL="0" lvl="1" algn="l">
                  <a:defRPr/>
                </a:pP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the (additive) error in measurement </a:t>
                </a: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</a:t>
                </a:r>
              </a:p>
              <a:p>
                <a:pPr marL="0" lvl="1">
                  <a:defRPr/>
                </a:pPr>
                <a:endParaRPr lang="en-US" sz="2800" b="0" dirty="0" smtClean="0"/>
              </a:p>
              <a:p>
                <a:pPr marL="0" lvl="1" algn="l">
                  <a:defRPr/>
                </a:pP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has mean zero</a:t>
                </a:r>
              </a:p>
              <a:p>
                <a:pPr marL="0" lvl="1" algn="l">
                  <a:defRPr/>
                </a:pP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 </a:t>
                </a:r>
                <a:r>
                  <a:rPr lang="en-US" sz="3200" b="0" dirty="0" smtClean="0">
                    <a:ea typeface="Cambria Math" panose="02040503050406030204" pitchFamily="18" charset="0"/>
                  </a:rPr>
                  <a:t>is independent of </a:t>
                </a:r>
                <a:r>
                  <a:rPr lang="en-US" sz="3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Y* </a:t>
                </a:r>
                <a:endParaRPr lang="en-US" sz="3600" b="0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20638" y="1131853"/>
                <a:ext cx="8877869" cy="5726147"/>
              </a:xfrm>
              <a:blipFill>
                <a:blip r:embed="rId3"/>
                <a:stretch>
                  <a:fillRect l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11540" y="1066800"/>
            <a:ext cx="8915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5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16013</TotalTime>
  <Words>785</Words>
  <Application>Microsoft Office PowerPoint</Application>
  <PresentationFormat>On-screen Show (4:3)</PresentationFormat>
  <Paragraphs>176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Tahoma</vt:lpstr>
      <vt:lpstr>Wingdings</vt:lpstr>
      <vt:lpstr>Office Theme</vt:lpstr>
      <vt:lpstr>Graph Sheet</vt:lpstr>
      <vt:lpstr>Using a prediction equation variable as an outcome in a regression model is dangerous!</vt:lpstr>
      <vt:lpstr>Prediction Equations</vt:lpstr>
      <vt:lpstr>Schofield’s equation for BMR</vt:lpstr>
      <vt:lpstr>Other Examples</vt:lpstr>
      <vt:lpstr>Questions that could arise</vt:lpstr>
      <vt:lpstr>Natural approach to addressing such questions inexpensively</vt:lpstr>
      <vt:lpstr>Classical Measurement Error  Definition</vt:lpstr>
      <vt:lpstr>Classical Measurement Error  Examples</vt:lpstr>
      <vt:lpstr>Berkson Measurement Error  Definition</vt:lpstr>
      <vt:lpstr>Berkson Measurement Error  Examples</vt:lpstr>
      <vt:lpstr>Regression models using outcome variables measured with error</vt:lpstr>
      <vt:lpstr>Impact on Estimates</vt:lpstr>
      <vt:lpstr>Impact on Estimates of Regression Coefficients</vt:lpstr>
      <vt:lpstr>How to adjust for Berkson error in Y?</vt:lpstr>
      <vt:lpstr>Example from Hispanic Community Health Study (HCHS):  Does sodium intake vary with acculturation (English preference)?</vt:lpstr>
      <vt:lpstr> Does sodium intake vary with acculturation (English preference)?</vt:lpstr>
      <vt:lpstr> Three ways of regressing sodium intake on acculturation (English preference)</vt:lpstr>
      <vt:lpstr>Results Regression coefficient and SE</vt:lpstr>
      <vt:lpstr>Why the Buonaccorsi adjustment failed </vt:lpstr>
      <vt:lpstr>Other examples of differential error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Combining self-reports and concentration biomarkers in the analysis of nutritional epidemiologic studies</dc:title>
  <dc:creator>Laurence Freedman</dc:creator>
  <cp:lastModifiedBy>LaurenceF</cp:lastModifiedBy>
  <cp:revision>975</cp:revision>
  <dcterms:created xsi:type="dcterms:W3CDTF">2009-01-12T01:03:49Z</dcterms:created>
  <dcterms:modified xsi:type="dcterms:W3CDTF">2021-01-24T21:09:39Z</dcterms:modified>
</cp:coreProperties>
</file>